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FF"/>
    <a:srgbClr val="EAF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0218" autoAdjust="0"/>
  </p:normalViewPr>
  <p:slideViewPr>
    <p:cSldViewPr snapToGrid="0">
      <p:cViewPr varScale="1">
        <p:scale>
          <a:sx n="77" d="100"/>
          <a:sy n="77" d="100"/>
        </p:scale>
        <p:origin x="19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5EE5C-9995-759A-ECAC-4CAF58317C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D996E-BC85-E557-8D6C-337292F6A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0E4D7-17A8-4646-B7FC-BBADFC9F10D0}" type="datetimeFigureOut">
              <a:rPr lang="en-ZA" smtClean="0"/>
              <a:t>2024-09-06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B03B3-B578-074F-36B9-23A6CDECA8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B6107-B01C-FECD-C508-D815883060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AFBCF-B0A3-461A-8314-6F9328B1047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99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F7CEC-9D0F-4653-94BC-53EA7B28983D}" type="datetimeFigureOut">
              <a:rPr lang="en-ZA" smtClean="0"/>
              <a:t>2024-09-06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A509F-A938-4DE5-86C1-BB1A9736112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942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509F-A938-4DE5-86C1-BB1A9736112E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271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509F-A938-4DE5-86C1-BB1A9736112E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7456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509F-A938-4DE5-86C1-BB1A9736112E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5035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A509F-A938-4DE5-86C1-BB1A9736112E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806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D3D5486-49B9-3EB7-DA81-A42E9C3104C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9620056" y="8917"/>
            <a:ext cx="2143289" cy="6334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A40945-BB54-5E9E-2B7E-916CD0B5DB3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flipH="1">
            <a:off x="14181" y="5730754"/>
            <a:ext cx="1016106" cy="117487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86D4-B58B-1A7D-628A-8242BEB1D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Welcome to Firewall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41F65-7519-C30A-B7C8-309909F24F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Presented by Jacques Verryn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F386-C0BE-E312-0538-EFC40074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5" y="4429919"/>
            <a:ext cx="3867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85571-BEE9-6290-0DBE-53A3A13B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81" y="1016540"/>
            <a:ext cx="3343105" cy="4824919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House 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Locking doors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Electric Fence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Barred Windows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Alarm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Guards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C61CD-60BE-D7AA-1A83-71507AE0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14" y="591765"/>
            <a:ext cx="5507477" cy="55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1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79" y="121604"/>
            <a:ext cx="9905998" cy="632281"/>
          </a:xfrm>
        </p:spPr>
        <p:txBody>
          <a:bodyPr/>
          <a:lstStyle/>
          <a:p>
            <a:r>
              <a:rPr lang="en-ZA" dirty="0"/>
              <a:t> Firewall Rules and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5064"/>
            <a:ext cx="9905999" cy="3793787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Basic Structure: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Source address, destination address, port number, and protocol (e.g., TCP, UDP).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Common Protocols: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HTTP (port 80), HTTPS (port 443), FTP (port 21), SSH (port 22), etc.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Rule Action: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Allow or deny based on rule evaluation.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23A42-CC87-EE90-B8D2-05A0A57EB8A1}"/>
              </a:ext>
            </a:extLst>
          </p:cNvPr>
          <p:cNvSpPr txBox="1">
            <a:spLocks/>
          </p:cNvSpPr>
          <p:nvPr/>
        </p:nvSpPr>
        <p:spPr>
          <a:xfrm>
            <a:off x="1024679" y="663917"/>
            <a:ext cx="9905998" cy="63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i="1" dirty="0"/>
              <a:t> Understanding Firewall Rules</a:t>
            </a:r>
          </a:p>
        </p:txBody>
      </p:sp>
    </p:spTree>
    <p:extLst>
      <p:ext uri="{BB962C8B-B14F-4D97-AF65-F5344CB8AC3E}">
        <p14:creationId xmlns:p14="http://schemas.microsoft.com/office/powerpoint/2010/main" val="193643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79" y="121604"/>
            <a:ext cx="9905998" cy="632281"/>
          </a:xfrm>
        </p:spPr>
        <p:txBody>
          <a:bodyPr/>
          <a:lstStyle/>
          <a:p>
            <a:r>
              <a:rPr lang="en-ZA" dirty="0"/>
              <a:t> Firewall Rules and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5064"/>
            <a:ext cx="9905999" cy="3793787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 rules are processed in order from top to bottom. Conflicting rules and their impact on network access.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Importance of correctly ordering rules to avoid conflicts and security breaches.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23A42-CC87-EE90-B8D2-05A0A57EB8A1}"/>
              </a:ext>
            </a:extLst>
          </p:cNvPr>
          <p:cNvSpPr txBox="1">
            <a:spLocks/>
          </p:cNvSpPr>
          <p:nvPr/>
        </p:nvSpPr>
        <p:spPr>
          <a:xfrm>
            <a:off x="1024679" y="663917"/>
            <a:ext cx="9905998" cy="63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i="1" dirty="0"/>
              <a:t> Rule Precedence and Ordering</a:t>
            </a:r>
          </a:p>
        </p:txBody>
      </p:sp>
    </p:spTree>
    <p:extLst>
      <p:ext uri="{BB962C8B-B14F-4D97-AF65-F5344CB8AC3E}">
        <p14:creationId xmlns:p14="http://schemas.microsoft.com/office/powerpoint/2010/main" val="20743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79" y="121604"/>
            <a:ext cx="9905998" cy="632281"/>
          </a:xfrm>
        </p:spPr>
        <p:txBody>
          <a:bodyPr/>
          <a:lstStyle/>
          <a:p>
            <a:r>
              <a:rPr lang="en-US" dirty="0"/>
              <a:t>The Role of VPNs in Security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5064"/>
            <a:ext cx="9905999" cy="3793787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What is a VPN?: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Virtual Private Network (VPN) encrypts data traffic between two networks or between a user and a network.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Purpose: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Ensures secure communication over potentially insecure networks (e.g., the public internet).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At office feel.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23A42-CC87-EE90-B8D2-05A0A57EB8A1}"/>
              </a:ext>
            </a:extLst>
          </p:cNvPr>
          <p:cNvSpPr txBox="1">
            <a:spLocks/>
          </p:cNvSpPr>
          <p:nvPr/>
        </p:nvSpPr>
        <p:spPr>
          <a:xfrm>
            <a:off x="1024679" y="663917"/>
            <a:ext cx="9905998" cy="63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i="1" dirty="0"/>
              <a:t>Introduction to VPNs</a:t>
            </a:r>
          </a:p>
        </p:txBody>
      </p:sp>
    </p:spTree>
    <p:extLst>
      <p:ext uri="{BB962C8B-B14F-4D97-AF65-F5344CB8AC3E}">
        <p14:creationId xmlns:p14="http://schemas.microsoft.com/office/powerpoint/2010/main" val="57034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79" y="121604"/>
            <a:ext cx="9905998" cy="632281"/>
          </a:xfrm>
        </p:spPr>
        <p:txBody>
          <a:bodyPr/>
          <a:lstStyle/>
          <a:p>
            <a:r>
              <a:rPr lang="en-US" dirty="0"/>
              <a:t>The Role of VPNs in Security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5064"/>
            <a:ext cx="9905999" cy="3793787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VPNs provide an additional layer of security by encrypting data in transit, making it more difficult for attackers to intercept sensitive information.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Combining firewalls and VPNs: Firewalls filter traffic, and VPNs secure the communication.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23A42-CC87-EE90-B8D2-05A0A57EB8A1}"/>
              </a:ext>
            </a:extLst>
          </p:cNvPr>
          <p:cNvSpPr txBox="1">
            <a:spLocks/>
          </p:cNvSpPr>
          <p:nvPr/>
        </p:nvSpPr>
        <p:spPr>
          <a:xfrm>
            <a:off x="1024679" y="663917"/>
            <a:ext cx="9905998" cy="63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i="1" dirty="0"/>
              <a:t>How VPNs Complement Firewalls</a:t>
            </a:r>
          </a:p>
        </p:txBody>
      </p:sp>
    </p:spTree>
    <p:extLst>
      <p:ext uri="{BB962C8B-B14F-4D97-AF65-F5344CB8AC3E}">
        <p14:creationId xmlns:p14="http://schemas.microsoft.com/office/powerpoint/2010/main" val="172026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79" y="121604"/>
            <a:ext cx="9905998" cy="632281"/>
          </a:xfrm>
        </p:spPr>
        <p:txBody>
          <a:bodyPr/>
          <a:lstStyle/>
          <a:p>
            <a:r>
              <a:rPr lang="en-US" dirty="0"/>
              <a:t>The Role of VPNs in Security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5064"/>
            <a:ext cx="9905999" cy="3793787"/>
          </a:xfrm>
          <a:solidFill>
            <a:srgbClr val="E6FFFF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Device Compliance Checks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Health Check Before Connection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Ensure the device complies with company security policies before it’s allowed to connect via VPN. This can include checks for:</a:t>
            </a:r>
          </a:p>
          <a:p>
            <a:pPr lvl="3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Latest security patches installed.</a:t>
            </a:r>
          </a:p>
          <a:p>
            <a:pPr lvl="3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Active and up-to-date antivirus/antimalware software.</a:t>
            </a:r>
          </a:p>
          <a:p>
            <a:pPr lvl="3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Disk encryption enabled.</a:t>
            </a:r>
          </a:p>
          <a:p>
            <a:r>
              <a:rPr lang="en-ZA" dirty="0"/>
              <a:t>Authentication Mechanisms</a:t>
            </a:r>
          </a:p>
          <a:p>
            <a:r>
              <a:rPr lang="en-ZA" dirty="0"/>
              <a:t>Network Segmentation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23A42-CC87-EE90-B8D2-05A0A57EB8A1}"/>
              </a:ext>
            </a:extLst>
          </p:cNvPr>
          <p:cNvSpPr txBox="1">
            <a:spLocks/>
          </p:cNvSpPr>
          <p:nvPr/>
        </p:nvSpPr>
        <p:spPr>
          <a:xfrm>
            <a:off x="1024679" y="663917"/>
            <a:ext cx="9905998" cy="63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2800" i="1" dirty="0"/>
              <a:t>Considerations before enrolling a device on a </a:t>
            </a:r>
            <a:r>
              <a:rPr lang="en-ZA" sz="2800" i="1" dirty="0" err="1"/>
              <a:t>vpn</a:t>
            </a:r>
            <a:endParaRPr lang="en-ZA" sz="2800" i="1" dirty="0"/>
          </a:p>
        </p:txBody>
      </p:sp>
    </p:spTree>
    <p:extLst>
      <p:ext uri="{BB962C8B-B14F-4D97-AF65-F5344CB8AC3E}">
        <p14:creationId xmlns:p14="http://schemas.microsoft.com/office/powerpoint/2010/main" val="289855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7F9B5-F97A-86C3-D012-C7AA215E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66" y="937865"/>
            <a:ext cx="3715268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C954-35D6-8EE0-08DC-4F6C7ACDC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739285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95000"/>
                    <a:lumOff val="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DB94-B8BE-498E-533C-4186074D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6781"/>
            <a:ext cx="9905999" cy="2806853"/>
          </a:xfrm>
          <a:solidFill>
            <a:srgbClr val="E6FFFF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ZA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Introduction to Firewalls</a:t>
            </a:r>
          </a:p>
          <a:p>
            <a:r>
              <a:rPr lang="en-ZA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Firewall Rules and Policies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The Role of VPNs in Security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 is safe ! Or ?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Playing with AWS Security Groups</a:t>
            </a:r>
          </a:p>
          <a:p>
            <a:endParaRPr lang="en-Z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3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73949"/>
            <a:ext cx="9905998" cy="632281"/>
          </a:xfrm>
        </p:spPr>
        <p:txBody>
          <a:bodyPr/>
          <a:lstStyle/>
          <a:p>
            <a:r>
              <a:rPr lang="en-ZA" dirty="0"/>
              <a:t>Overview of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3702"/>
            <a:ext cx="9905999" cy="4137499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Definition: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firewall is a network security system that monitors and controls incoming and outgoing network traffic based on predetermined security rules.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Purpose: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Protect internal networks from external threats, control access to network services, and ensure data confidentiality and integrity.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Role in Network Security: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Firewalls act as a barrier between trusted internal networks and untrusted external networks (such as the internet).</a:t>
            </a:r>
            <a:endParaRPr lang="en-Z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46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73949"/>
            <a:ext cx="9905998" cy="632281"/>
          </a:xfrm>
        </p:spPr>
        <p:txBody>
          <a:bodyPr/>
          <a:lstStyle/>
          <a:p>
            <a:r>
              <a:rPr lang="en-ZA" dirty="0"/>
              <a:t> Firewall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3702"/>
            <a:ext cx="9905999" cy="4377447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Network-Based Firewalls: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Positioned between two networks, typically between a private network and the public internet.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Host-Based Firewalls: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Software-based firewalls installed on individual devices to protect against threats targeting specific machines.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Hardware vs. Software Firewalls: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Pro’s / Con’s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24421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11AD-4F09-37FE-3A9C-9F3FAE5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73949"/>
            <a:ext cx="9905998" cy="632281"/>
          </a:xfrm>
        </p:spPr>
        <p:txBody>
          <a:bodyPr/>
          <a:lstStyle/>
          <a:p>
            <a:r>
              <a:rPr lang="en-ZA" dirty="0"/>
              <a:t> Types of Firewalls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EC2BA-0DEC-A76E-2006-573E5CEF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06230"/>
            <a:ext cx="9905999" cy="5214025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Packet Filtering: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Analyzes network packets and filters based on IP, port, and protocol.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Stateful Inspection: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Tracks the state of active connections and makes decisions based on connection states.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Proxy Firewalls: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Acts as an intermediary for requests, filtering out malicious traffic by handling requests on behalf of the user.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Next-Generation Firewalls (NGFW): 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Advanced firewalls offering features such as deep packet inspection, application awareness, and integrated threat intelligence.</a:t>
            </a:r>
          </a:p>
        </p:txBody>
      </p:sp>
    </p:spTree>
    <p:extLst>
      <p:ext uri="{BB962C8B-B14F-4D97-AF65-F5344CB8AC3E}">
        <p14:creationId xmlns:p14="http://schemas.microsoft.com/office/powerpoint/2010/main" val="357577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37AD1-4B40-2075-E7CB-93721A6A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01" y="521240"/>
            <a:ext cx="5815519" cy="5815519"/>
          </a:xfrm>
          <a:prstGeom prst="rect">
            <a:avLst/>
          </a:prstGeom>
        </p:spPr>
      </p:pic>
      <p:sp>
        <p:nvSpPr>
          <p:cNvPr id="6" name="AutoShape 4" descr="A street view of a house featuring an electric fence, barred windows, security cameras, and an alarm system for enhanced security. The house has a modern design with neutral colors like beige or gray. The windows have black metal security bars, and there are a few security cameras installed at the corners of the house. The electric fence surrounds the yard with high-voltage warning signs visible. There is also an alarm system panel by the entrance. The street is quiet with a sidewalk and a few trees, giving a calm suburban feel, with no people around.">
            <a:extLst>
              <a:ext uri="{FF2B5EF4-FFF2-40B4-BE49-F238E27FC236}">
                <a16:creationId xmlns:a16="http://schemas.microsoft.com/office/drawing/2014/main" id="{DFE40089-BE80-B5F2-4270-6F50BCE9D4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EE2EA9-C26A-39D1-2562-759FF93FB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81" y="1016540"/>
            <a:ext cx="3343105" cy="4824919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House 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Locking doors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Fence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Barred Windows</a:t>
            </a:r>
          </a:p>
        </p:txBody>
      </p:sp>
    </p:spTree>
    <p:extLst>
      <p:ext uri="{BB962C8B-B14F-4D97-AF65-F5344CB8AC3E}">
        <p14:creationId xmlns:p14="http://schemas.microsoft.com/office/powerpoint/2010/main" val="29652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62265-B424-95A0-8EC7-9CE7820E3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608" y="488781"/>
            <a:ext cx="5484002" cy="548400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8D20F4-80DD-D7F4-697E-A1CFBB13B233}"/>
              </a:ext>
            </a:extLst>
          </p:cNvPr>
          <p:cNvSpPr txBox="1">
            <a:spLocks/>
          </p:cNvSpPr>
          <p:nvPr/>
        </p:nvSpPr>
        <p:spPr>
          <a:xfrm>
            <a:off x="7519481" y="1016540"/>
            <a:ext cx="3343105" cy="4824919"/>
          </a:xfrm>
          <a:prstGeom prst="rect">
            <a:avLst/>
          </a:prstGeom>
          <a:solidFill>
            <a:srgbClr val="E6FFFF">
              <a:alpha val="5019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House 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Locking doors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Electric Fence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Gate</a:t>
            </a:r>
          </a:p>
        </p:txBody>
      </p:sp>
    </p:spTree>
    <p:extLst>
      <p:ext uri="{BB962C8B-B14F-4D97-AF65-F5344CB8AC3E}">
        <p14:creationId xmlns:p14="http://schemas.microsoft.com/office/powerpoint/2010/main" val="339354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6A42A-FBE0-F0C3-7CAE-3C9D21DB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2" y="860898"/>
            <a:ext cx="4907604" cy="49076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3D8C4D-2DBD-D165-150C-3F94C6A9F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81" y="1016540"/>
            <a:ext cx="3343105" cy="4824919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House 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Locking doors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Electric Fence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Barred Windows</a:t>
            </a:r>
          </a:p>
        </p:txBody>
      </p:sp>
    </p:spTree>
    <p:extLst>
      <p:ext uri="{BB962C8B-B14F-4D97-AF65-F5344CB8AC3E}">
        <p14:creationId xmlns:p14="http://schemas.microsoft.com/office/powerpoint/2010/main" val="42881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14B01-26B8-3206-C77F-F7FB7E7EF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38" y="698770"/>
            <a:ext cx="5303196" cy="53031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285571-BEE9-6290-0DBE-53A3A13B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81" y="1016540"/>
            <a:ext cx="3343105" cy="4824919"/>
          </a:xfrm>
          <a:solidFill>
            <a:srgbClr val="E6FFFF">
              <a:alpha val="50196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House 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Locking doors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Electric Fence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Security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Barred Windows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Alarm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4291835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12885</TotalTime>
  <Words>577</Words>
  <Application>Microsoft Office PowerPoint</Application>
  <PresentationFormat>Widescreen</PresentationFormat>
  <Paragraphs>98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Tw Cen MT</vt:lpstr>
      <vt:lpstr>Circuit</vt:lpstr>
      <vt:lpstr>Welcome to Firewall management</vt:lpstr>
      <vt:lpstr>Agenda</vt:lpstr>
      <vt:lpstr>Overview of Firewalls</vt:lpstr>
      <vt:lpstr> Firewall deployments</vt:lpstr>
      <vt:lpstr> Types of Firewalls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Firewall Rules and Policies</vt:lpstr>
      <vt:lpstr> Firewall Rules and Policies</vt:lpstr>
      <vt:lpstr>The Role of VPNs in Security</vt:lpstr>
      <vt:lpstr>The Role of VPNs in Security</vt:lpstr>
      <vt:lpstr>The Role of VPNs in Security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Jacques Verryn</dc:creator>
  <cp:lastModifiedBy>Jacques Verryn</cp:lastModifiedBy>
  <cp:revision>22</cp:revision>
  <dcterms:created xsi:type="dcterms:W3CDTF">2024-07-26T20:04:05Z</dcterms:created>
  <dcterms:modified xsi:type="dcterms:W3CDTF">2024-09-06T12:28:09Z</dcterms:modified>
</cp:coreProperties>
</file>